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74" r:id="rId6"/>
    <p:sldId id="268" r:id="rId7"/>
    <p:sldId id="276" r:id="rId8"/>
    <p:sldId id="277" r:id="rId9"/>
    <p:sldId id="275" r:id="rId10"/>
    <p:sldId id="269" r:id="rId11"/>
    <p:sldId id="278" r:id="rId12"/>
    <p:sldId id="270" r:id="rId13"/>
  </p:sldIdLst>
  <p:sldSz cx="12192000" cy="6858000"/>
  <p:notesSz cx="6858000" cy="9144000"/>
  <p:embeddedFontLst>
    <p:embeddedFont>
      <p:font typeface="Koverwatch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Kozuka Gothic Pr6N H" panose="020B0800000000000000" pitchFamily="34" charset="-128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민 병조" initials="민병" lastIdx="1" clrIdx="0">
    <p:extLst>
      <p:ext uri="{19B8F6BF-5375-455C-9EA6-DF929625EA0E}">
        <p15:presenceInfo xmlns:p15="http://schemas.microsoft.com/office/powerpoint/2012/main" userId="bf7025fb4d2e05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9C6B"/>
    <a:srgbClr val="5F5E5B"/>
    <a:srgbClr val="E7B895"/>
    <a:srgbClr val="E07A3C"/>
    <a:srgbClr val="534E4A"/>
    <a:srgbClr val="E59F78"/>
    <a:srgbClr val="FBFBFB"/>
    <a:srgbClr val="FF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9" autoAdjust="0"/>
    <p:restoredTop sz="93955" autoAdjust="0"/>
  </p:normalViewPr>
  <p:slideViewPr>
    <p:cSldViewPr snapToGrid="0" showGuides="1">
      <p:cViewPr varScale="1">
        <p:scale>
          <a:sx n="64" d="100"/>
          <a:sy n="64" d="100"/>
        </p:scale>
        <p:origin x="276" y="5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70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6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97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09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6865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43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90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833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68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88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9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C64AE-F51D-4B43-8ABD-0DE8941F8A6D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E2A7F-7A37-47FC-8153-DA5BBE98D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52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4092103" y="2664356"/>
            <a:ext cx="4014280" cy="626505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912859" y="2733411"/>
            <a:ext cx="2372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캡스톤</a:t>
            </a: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 디자인 결과 발표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E89C6B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37409" y="3513127"/>
            <a:ext cx="2044149" cy="725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2017108186 </a:t>
            </a:r>
            <a:r>
              <a:rPr lang="ko-KR" altLang="en-US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컴퓨터공학전공 </a:t>
            </a:r>
            <a:r>
              <a:rPr lang="ko-KR" altLang="en-US" sz="1200" spc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서유란</a:t>
            </a:r>
            <a:endParaRPr lang="en-US" altLang="ko-KR" sz="1200" spc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2017108267 </a:t>
            </a:r>
            <a:r>
              <a:rPr lang="ko-KR" altLang="en-US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컴퓨터공학전공 위하은</a:t>
            </a:r>
            <a:endParaRPr lang="en-US" altLang="ko-KR" sz="1200" spc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2017108272 </a:t>
            </a:r>
            <a:r>
              <a:rPr lang="ko-KR" altLang="en-US" sz="1200" spc="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컴퓨터공학전공 </a:t>
            </a:r>
            <a:r>
              <a:rPr lang="ko-KR" altLang="en-US" sz="1200" spc="1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latin typeface="Koverwatch" panose="02020603020101020101" pitchFamily="18" charset="-127"/>
                <a:ea typeface="Koverwatch" panose="02020603020101020101" pitchFamily="18" charset="-127"/>
              </a:rPr>
              <a:t>최예슬</a:t>
            </a:r>
            <a:endParaRPr lang="en-US" altLang="ko-KR" sz="1200" spc="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4095345" y="2598573"/>
            <a:ext cx="4014281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4092102" y="3354101"/>
            <a:ext cx="4014281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86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EB04BDB-D985-4599-A5B9-77F0E3C1C87B}"/>
              </a:ext>
            </a:extLst>
          </p:cNvPr>
          <p:cNvSpPr txBox="1"/>
          <p:nvPr/>
        </p:nvSpPr>
        <p:spPr>
          <a:xfrm>
            <a:off x="5543184" y="703116"/>
            <a:ext cx="1091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결론</a:t>
            </a:r>
            <a:r>
              <a:rPr lang="en-US" altLang="ko-KR" sz="2000" spc="3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-</a:t>
            </a:r>
            <a:r>
              <a:rPr lang="ko-KR" altLang="en-US" sz="2000" spc="3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지도</a:t>
            </a:r>
            <a:endParaRPr lang="ko-KR" altLang="en-US" sz="200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6CC57B0-F61F-4C73-9254-83E26CABFD96}"/>
              </a:ext>
            </a:extLst>
          </p:cNvPr>
          <p:cNvGrpSpPr/>
          <p:nvPr/>
        </p:nvGrpSpPr>
        <p:grpSpPr>
          <a:xfrm>
            <a:off x="3918672" y="641043"/>
            <a:ext cx="4340995" cy="524256"/>
            <a:chOff x="3888990" y="641043"/>
            <a:chExt cx="4340995" cy="524256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017CE16-983D-40DB-923E-6A80596AB41A}"/>
                </a:ext>
              </a:extLst>
            </p:cNvPr>
            <p:cNvCxnSpPr/>
            <p:nvPr/>
          </p:nvCxnSpPr>
          <p:spPr>
            <a:xfrm>
              <a:off x="3888991" y="641043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8BBCC14-68F9-41FB-ACE0-DA2F0C380902}"/>
                </a:ext>
              </a:extLst>
            </p:cNvPr>
            <p:cNvCxnSpPr/>
            <p:nvPr/>
          </p:nvCxnSpPr>
          <p:spPr>
            <a:xfrm>
              <a:off x="3888990" y="1165299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DE48D4D-EA9F-4720-9B21-9D1A34D1EFE8}"/>
              </a:ext>
            </a:extLst>
          </p:cNvPr>
          <p:cNvSpPr txBox="1"/>
          <p:nvPr/>
        </p:nvSpPr>
        <p:spPr>
          <a:xfrm>
            <a:off x="3925345" y="1530721"/>
            <a:ext cx="43046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 과정에서 카페 위치를 지도에 나타냈었는데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종적으로 동 별로 색깔을 구분해서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표시해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 별로 밀도를 확인할 수 있다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..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AAF92C5-B07E-4E8B-B3A2-F7DE8AAB7F4A}"/>
              </a:ext>
            </a:extLst>
          </p:cNvPr>
          <p:cNvGrpSpPr/>
          <p:nvPr/>
        </p:nvGrpSpPr>
        <p:grpSpPr>
          <a:xfrm flipH="1">
            <a:off x="8063956" y="819432"/>
            <a:ext cx="166028" cy="157173"/>
            <a:chOff x="3888990" y="819432"/>
            <a:chExt cx="166028" cy="157173"/>
          </a:xfrm>
        </p:grpSpPr>
        <p:sp>
          <p:nvSpPr>
            <p:cNvPr id="17" name="모서리가 둥근 직사각형 21">
              <a:extLst>
                <a:ext uri="{FF2B5EF4-FFF2-40B4-BE49-F238E27FC236}">
                  <a16:creationId xmlns:a16="http://schemas.microsoft.com/office/drawing/2014/main" id="{E1FBEF0E-5812-45E6-B162-DF909631F3FC}"/>
                </a:ext>
              </a:extLst>
            </p:cNvPr>
            <p:cNvSpPr/>
            <p:nvPr/>
          </p:nvSpPr>
          <p:spPr>
            <a:xfrm>
              <a:off x="3888990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579DC4F-D107-481D-A3DD-9891239BAE8A}"/>
                </a:ext>
              </a:extLst>
            </p:cNvPr>
            <p:cNvGrpSpPr/>
            <p:nvPr/>
          </p:nvGrpSpPr>
          <p:grpSpPr>
            <a:xfrm>
              <a:off x="3950097" y="858620"/>
              <a:ext cx="43815" cy="78797"/>
              <a:chOff x="3949065" y="866631"/>
              <a:chExt cx="43815" cy="7879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512AA136-96D7-4147-9258-E503CAD49535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4F99E9B-4648-4E2C-9169-3D9F91167043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6DDC0B8-2DE6-4F54-A1F5-F467F54A7D5A}"/>
              </a:ext>
            </a:extLst>
          </p:cNvPr>
          <p:cNvSpPr/>
          <p:nvPr/>
        </p:nvSpPr>
        <p:spPr>
          <a:xfrm>
            <a:off x="3925345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25" y="2185678"/>
            <a:ext cx="9938094" cy="414669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25" y="2185678"/>
            <a:ext cx="9938094" cy="4146699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DE48D4D-EA9F-4720-9B21-9D1A34D1EFE8}"/>
              </a:ext>
            </a:extLst>
          </p:cNvPr>
          <p:cNvSpPr txBox="1"/>
          <p:nvPr/>
        </p:nvSpPr>
        <p:spPr>
          <a:xfrm>
            <a:off x="3961700" y="1524690"/>
            <a:ext cx="4304639" cy="503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커피의 가격이 비쌀수록 색이 진하게 나오도록 했다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정보가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없는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커피점은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하얀색으로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표시하였다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419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EB04BDB-D985-4599-A5B9-77F0E3C1C87B}"/>
              </a:ext>
            </a:extLst>
          </p:cNvPr>
          <p:cNvSpPr txBox="1"/>
          <p:nvPr/>
        </p:nvSpPr>
        <p:spPr>
          <a:xfrm>
            <a:off x="5232202" y="703116"/>
            <a:ext cx="1713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결론</a:t>
            </a:r>
            <a:r>
              <a:rPr lang="en-US" altLang="ko-KR" sz="2000" spc="3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-heat map</a:t>
            </a:r>
            <a:endParaRPr lang="ko-KR" altLang="en-US" sz="200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6CC57B0-F61F-4C73-9254-83E26CABFD96}"/>
              </a:ext>
            </a:extLst>
          </p:cNvPr>
          <p:cNvGrpSpPr/>
          <p:nvPr/>
        </p:nvGrpSpPr>
        <p:grpSpPr>
          <a:xfrm>
            <a:off x="3918672" y="641043"/>
            <a:ext cx="4340995" cy="524256"/>
            <a:chOff x="3888990" y="641043"/>
            <a:chExt cx="4340995" cy="524256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017CE16-983D-40DB-923E-6A80596AB41A}"/>
                </a:ext>
              </a:extLst>
            </p:cNvPr>
            <p:cNvCxnSpPr/>
            <p:nvPr/>
          </p:nvCxnSpPr>
          <p:spPr>
            <a:xfrm>
              <a:off x="3888991" y="641043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8BBCC14-68F9-41FB-ACE0-DA2F0C380902}"/>
                </a:ext>
              </a:extLst>
            </p:cNvPr>
            <p:cNvCxnSpPr/>
            <p:nvPr/>
          </p:nvCxnSpPr>
          <p:spPr>
            <a:xfrm>
              <a:off x="3888990" y="1165299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AAF92C5-B07E-4E8B-B3A2-F7DE8AAB7F4A}"/>
              </a:ext>
            </a:extLst>
          </p:cNvPr>
          <p:cNvGrpSpPr/>
          <p:nvPr/>
        </p:nvGrpSpPr>
        <p:grpSpPr>
          <a:xfrm flipH="1">
            <a:off x="8063956" y="819432"/>
            <a:ext cx="166028" cy="157173"/>
            <a:chOff x="3888990" y="819432"/>
            <a:chExt cx="166028" cy="157173"/>
          </a:xfrm>
        </p:grpSpPr>
        <p:sp>
          <p:nvSpPr>
            <p:cNvPr id="17" name="모서리가 둥근 직사각형 21">
              <a:extLst>
                <a:ext uri="{FF2B5EF4-FFF2-40B4-BE49-F238E27FC236}">
                  <a16:creationId xmlns:a16="http://schemas.microsoft.com/office/drawing/2014/main" id="{E1FBEF0E-5812-45E6-B162-DF909631F3FC}"/>
                </a:ext>
              </a:extLst>
            </p:cNvPr>
            <p:cNvSpPr/>
            <p:nvPr/>
          </p:nvSpPr>
          <p:spPr>
            <a:xfrm>
              <a:off x="3888990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579DC4F-D107-481D-A3DD-9891239BAE8A}"/>
                </a:ext>
              </a:extLst>
            </p:cNvPr>
            <p:cNvGrpSpPr/>
            <p:nvPr/>
          </p:nvGrpSpPr>
          <p:grpSpPr>
            <a:xfrm>
              <a:off x="3950097" y="858620"/>
              <a:ext cx="43815" cy="78797"/>
              <a:chOff x="3949065" y="866631"/>
              <a:chExt cx="43815" cy="78797"/>
            </a:xfrm>
          </p:grpSpPr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512AA136-96D7-4147-9258-E503CAD49535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4F99E9B-4648-4E2C-9169-3D9F91167043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6DDC0B8-2DE6-4F54-A1F5-F467F54A7D5A}"/>
              </a:ext>
            </a:extLst>
          </p:cNvPr>
          <p:cNvSpPr/>
          <p:nvPr/>
        </p:nvSpPr>
        <p:spPr>
          <a:xfrm>
            <a:off x="3925345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25" y="2185678"/>
            <a:ext cx="9938094" cy="414669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102" y="1627482"/>
            <a:ext cx="9938717" cy="470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29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936156" y="3049965"/>
            <a:ext cx="2319689" cy="758070"/>
            <a:chOff x="4919963" y="2598573"/>
            <a:chExt cx="2319689" cy="758070"/>
          </a:xfrm>
        </p:grpSpPr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CCF88E59-3216-4CBF-B45C-1DC7C13F3DB7}"/>
                </a:ext>
              </a:extLst>
            </p:cNvPr>
            <p:cNvGrpSpPr/>
            <p:nvPr/>
          </p:nvGrpSpPr>
          <p:grpSpPr>
            <a:xfrm>
              <a:off x="4919963" y="2598573"/>
              <a:ext cx="2319689" cy="758070"/>
              <a:chOff x="4515734" y="2598573"/>
              <a:chExt cx="3087506" cy="758070"/>
            </a:xfrm>
          </p:grpSpPr>
          <p:sp>
            <p:nvSpPr>
              <p:cNvPr id="173" name="직사각형 172">
                <a:extLst>
                  <a:ext uri="{FF2B5EF4-FFF2-40B4-BE49-F238E27FC236}">
                    <a16:creationId xmlns:a16="http://schemas.microsoft.com/office/drawing/2014/main" id="{B7C3E8CE-9F77-4B2B-9F95-27C55036E2D9}"/>
                  </a:ext>
                </a:extLst>
              </p:cNvPr>
              <p:cNvSpPr/>
              <p:nvPr/>
            </p:nvSpPr>
            <p:spPr>
              <a:xfrm>
                <a:off x="4515734" y="2664356"/>
                <a:ext cx="3087506" cy="626505"/>
              </a:xfrm>
              <a:prstGeom prst="rect">
                <a:avLst/>
              </a:prstGeom>
              <a:pattFill prst="ltUpDiag">
                <a:fgClr>
                  <a:schemeClr val="bg1">
                    <a:lumMod val="65000"/>
                  </a:schemeClr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latin typeface="Koverwatch" panose="02020603020101020101" pitchFamily="18" charset="-127"/>
                  <a:ea typeface="Koverwatch" panose="02020603020101020101" pitchFamily="18" charset="-127"/>
                </a:endParaRPr>
              </a:p>
            </p:txBody>
          </p:sp>
          <p:cxnSp>
            <p:nvCxnSpPr>
              <p:cNvPr id="175" name="직선 연결선 174">
                <a:extLst>
                  <a:ext uri="{FF2B5EF4-FFF2-40B4-BE49-F238E27FC236}">
                    <a16:creationId xmlns:a16="http://schemas.microsoft.com/office/drawing/2014/main" id="{E5008C61-0E9D-46D3-B9C6-34EFFB777A89}"/>
                  </a:ext>
                </a:extLst>
              </p:cNvPr>
              <p:cNvCxnSpPr/>
              <p:nvPr/>
            </p:nvCxnSpPr>
            <p:spPr>
              <a:xfrm>
                <a:off x="4515734" y="3356643"/>
                <a:ext cx="3087506" cy="0"/>
              </a:xfrm>
              <a:prstGeom prst="line">
                <a:avLst/>
              </a:prstGeom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직선 연결선 176">
                <a:extLst>
                  <a:ext uri="{FF2B5EF4-FFF2-40B4-BE49-F238E27FC236}">
                    <a16:creationId xmlns:a16="http://schemas.microsoft.com/office/drawing/2014/main" id="{7B94A723-05ED-45F4-8908-12BD15E4AA20}"/>
                  </a:ext>
                </a:extLst>
              </p:cNvPr>
              <p:cNvCxnSpPr/>
              <p:nvPr/>
            </p:nvCxnSpPr>
            <p:spPr>
              <a:xfrm>
                <a:off x="4515734" y="2598573"/>
                <a:ext cx="3087506" cy="0"/>
              </a:xfrm>
              <a:prstGeom prst="line">
                <a:avLst/>
              </a:prstGeom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976E5F12-E56D-4E21-BBFC-A4F771ED3CA1}"/>
                </a:ext>
              </a:extLst>
            </p:cNvPr>
            <p:cNvSpPr txBox="1"/>
            <p:nvPr/>
          </p:nvSpPr>
          <p:spPr>
            <a:xfrm>
              <a:off x="5140044" y="2624224"/>
              <a:ext cx="19143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E89C6B"/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THANK</a:t>
              </a:r>
              <a:r>
                <a:rPr lang="en-US" altLang="ko-KR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verwatch" panose="02020603020101020101" pitchFamily="18" charset="-127"/>
                  <a:ea typeface="Koverwatch" panose="02020603020101020101" pitchFamily="18" charset="-127"/>
                </a:rPr>
                <a:t> YOU :)</a:t>
              </a:r>
              <a:endPara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963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699C7BB-5ED7-46F6-9EF0-1266743E689F}"/>
              </a:ext>
            </a:extLst>
          </p:cNvPr>
          <p:cNvGrpSpPr/>
          <p:nvPr/>
        </p:nvGrpSpPr>
        <p:grpSpPr>
          <a:xfrm>
            <a:off x="5554924" y="1062167"/>
            <a:ext cx="1082152" cy="470703"/>
            <a:chOff x="4552247" y="628840"/>
            <a:chExt cx="3087506" cy="75807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CD2B73F-3B05-4E9B-AAAE-73A548F98367}"/>
                </a:ext>
              </a:extLst>
            </p:cNvPr>
            <p:cNvSpPr/>
            <p:nvPr/>
          </p:nvSpPr>
          <p:spPr>
            <a:xfrm>
              <a:off x="4552247" y="694623"/>
              <a:ext cx="3087506" cy="626505"/>
            </a:xfrm>
            <a:prstGeom prst="rect">
              <a:avLst/>
            </a:prstGeom>
            <a:pattFill prst="ltUpDiag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8EC6A193-5FAF-4FAF-A9BA-89F24944DAA8}"/>
                </a:ext>
              </a:extLst>
            </p:cNvPr>
            <p:cNvCxnSpPr/>
            <p:nvPr/>
          </p:nvCxnSpPr>
          <p:spPr>
            <a:xfrm>
              <a:off x="4552247" y="1386910"/>
              <a:ext cx="3087506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9C3AD16-A977-413B-8CA9-39308699091C}"/>
                </a:ext>
              </a:extLst>
            </p:cNvPr>
            <p:cNvCxnSpPr/>
            <p:nvPr/>
          </p:nvCxnSpPr>
          <p:spPr>
            <a:xfrm>
              <a:off x="4552247" y="628840"/>
              <a:ext cx="3087506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5856187" y="2518538"/>
            <a:ext cx="479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</a:rPr>
              <a:t>주제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07161" y="2856549"/>
            <a:ext cx="15776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왜 커피 가격은 다양할까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4C6DB0-3549-4B07-B0B2-C11E57A926EA}"/>
              </a:ext>
            </a:extLst>
          </p:cNvPr>
          <p:cNvSpPr txBox="1"/>
          <p:nvPr/>
        </p:nvSpPr>
        <p:spPr>
          <a:xfrm>
            <a:off x="5558036" y="1085347"/>
            <a:ext cx="1075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zuka Gothic Pr6N H" panose="020B0800000000000000" pitchFamily="34" charset="-128"/>
              </a:rPr>
              <a:t>I</a:t>
            </a: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H" panose="020B0800000000000000" pitchFamily="34" charset="-128"/>
              </a:rPr>
              <a:t>NDEX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zuka Gothic Pr6N H" panose="020B0800000000000000" pitchFamily="34" charset="-128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AE167A2-2A5D-4BFE-B0D0-66A48AB342E0}"/>
              </a:ext>
            </a:extLst>
          </p:cNvPr>
          <p:cNvSpPr/>
          <p:nvPr/>
        </p:nvSpPr>
        <p:spPr>
          <a:xfrm>
            <a:off x="5951206" y="2216842"/>
            <a:ext cx="274037" cy="1999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631B86-2F01-439C-A99B-D9C1D4840766}"/>
              </a:ext>
            </a:extLst>
          </p:cNvPr>
          <p:cNvSpPr txBox="1"/>
          <p:nvPr/>
        </p:nvSpPr>
        <p:spPr>
          <a:xfrm>
            <a:off x="5913898" y="2172174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01</a:t>
            </a:r>
            <a:endParaRPr lang="ko-KR" altLang="en-US" sz="1200" b="1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FCFD88-98D7-4C19-A08D-CDCECB672C89}"/>
              </a:ext>
            </a:extLst>
          </p:cNvPr>
          <p:cNvSpPr txBox="1"/>
          <p:nvPr/>
        </p:nvSpPr>
        <p:spPr>
          <a:xfrm>
            <a:off x="5856195" y="3857375"/>
            <a:ext cx="479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</a:rPr>
              <a:t>구현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85DB55-7817-4252-9EEA-1AC9B1113256}"/>
              </a:ext>
            </a:extLst>
          </p:cNvPr>
          <p:cNvSpPr txBox="1"/>
          <p:nvPr/>
        </p:nvSpPr>
        <p:spPr>
          <a:xfrm>
            <a:off x="5105990" y="4195386"/>
            <a:ext cx="19800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구현 일정</a:t>
            </a:r>
            <a:r>
              <a:rPr lang="en-US" altLang="ko-KR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,  </a:t>
            </a:r>
            <a:r>
              <a:rPr lang="ko-KR" altLang="en-US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자료 조사</a:t>
            </a:r>
            <a:r>
              <a:rPr lang="en-US" altLang="ko-KR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구현 </a:t>
            </a:r>
            <a:r>
              <a:rPr lang="ko-KR" altLang="en-US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결과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529A3E0-8DDD-4FE8-B6F8-BFFF1074B3E5}"/>
              </a:ext>
            </a:extLst>
          </p:cNvPr>
          <p:cNvSpPr/>
          <p:nvPr/>
        </p:nvSpPr>
        <p:spPr>
          <a:xfrm>
            <a:off x="5951209" y="3555679"/>
            <a:ext cx="274037" cy="1999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597740-7F42-4458-89E7-0038BA215408}"/>
              </a:ext>
            </a:extLst>
          </p:cNvPr>
          <p:cNvSpPr txBox="1"/>
          <p:nvPr/>
        </p:nvSpPr>
        <p:spPr>
          <a:xfrm>
            <a:off x="5913901" y="3511011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02</a:t>
            </a:r>
            <a:endParaRPr lang="ko-KR" altLang="en-US" sz="1200" b="1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427171-13B6-4240-8FE2-85F4B8A14AAA}"/>
              </a:ext>
            </a:extLst>
          </p:cNvPr>
          <p:cNvSpPr txBox="1"/>
          <p:nvPr/>
        </p:nvSpPr>
        <p:spPr>
          <a:xfrm>
            <a:off x="5856197" y="5196212"/>
            <a:ext cx="479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</a:rPr>
              <a:t>결론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E0DA07-B50F-49E3-A0AD-8E232C0F7EC2}"/>
              </a:ext>
            </a:extLst>
          </p:cNvPr>
          <p:cNvSpPr txBox="1"/>
          <p:nvPr/>
        </p:nvSpPr>
        <p:spPr>
          <a:xfrm>
            <a:off x="5153279" y="5534223"/>
            <a:ext cx="18854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분석 </a:t>
            </a:r>
            <a:r>
              <a:rPr lang="ko-KR" altLang="en-US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결과</a:t>
            </a:r>
            <a:r>
              <a:rPr lang="en-US" altLang="ko-KR" sz="1100" spc="-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ko-KR" altLang="en-US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지도와 </a:t>
            </a:r>
            <a:r>
              <a:rPr lang="en-US" altLang="ko-KR" sz="1100" spc="-1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</a:rPr>
              <a:t> HEAT MAP)</a:t>
            </a:r>
            <a:endParaRPr lang="ko-KR" altLang="en-US" sz="1100" spc="-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3A95167-BC11-41DF-AEDC-2022212EDE75}"/>
              </a:ext>
            </a:extLst>
          </p:cNvPr>
          <p:cNvSpPr/>
          <p:nvPr/>
        </p:nvSpPr>
        <p:spPr>
          <a:xfrm>
            <a:off x="5951212" y="4894516"/>
            <a:ext cx="274037" cy="1999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F268D2-952B-4CEC-BFF5-59940F6C45DF}"/>
              </a:ext>
            </a:extLst>
          </p:cNvPr>
          <p:cNvSpPr txBox="1"/>
          <p:nvPr/>
        </p:nvSpPr>
        <p:spPr>
          <a:xfrm>
            <a:off x="5913904" y="4849848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03</a:t>
            </a:r>
            <a:endParaRPr lang="ko-KR" altLang="en-US" sz="1200" b="1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40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04599" y="703116"/>
            <a:ext cx="1582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주제</a:t>
            </a:r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선정 배경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925345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888990" y="819432"/>
            <a:ext cx="166028" cy="157173"/>
          </a:xfrm>
          <a:prstGeom prst="roundRect">
            <a:avLst>
              <a:gd name="adj" fmla="val 355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950097" y="858620"/>
            <a:ext cx="43815" cy="78797"/>
            <a:chOff x="3949065" y="866631"/>
            <a:chExt cx="43815" cy="78797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3949065" y="866631"/>
              <a:ext cx="43815" cy="43815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 flipV="1">
              <a:off x="3949065" y="901613"/>
              <a:ext cx="43815" cy="43815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5121050" y="1530721"/>
            <a:ext cx="1949573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지역마다</a:t>
            </a:r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카페마다</a:t>
            </a:r>
            <a:r>
              <a:rPr lang="en-US" altLang="ko-KR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커피 가격이 왜 다를까</a:t>
            </a:r>
            <a:endParaRPr lang="en-US" altLang="ko-KR" sz="11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커피 가격을 한눈에 볼 순 없을까</a:t>
            </a:r>
          </a:p>
        </p:txBody>
      </p:sp>
      <p:sp>
        <p:nvSpPr>
          <p:cNvPr id="34" name="모서리가 둥근 직사각형 33"/>
          <p:cNvSpPr/>
          <p:nvPr/>
        </p:nvSpPr>
        <p:spPr>
          <a:xfrm>
            <a:off x="2484452" y="2409809"/>
            <a:ext cx="7211028" cy="2346767"/>
          </a:xfrm>
          <a:prstGeom prst="roundRect">
            <a:avLst>
              <a:gd name="adj" fmla="val 50000"/>
            </a:avLst>
          </a:prstGeom>
          <a:pattFill prst="pct75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2951516" y="2667604"/>
            <a:ext cx="1863524" cy="186352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5158206" y="2667604"/>
            <a:ext cx="1863524" cy="186352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7364896" y="2667604"/>
            <a:ext cx="1863524" cy="186352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4" name="이등변 삼각형 43"/>
          <p:cNvSpPr/>
          <p:nvPr/>
        </p:nvSpPr>
        <p:spPr>
          <a:xfrm flipV="1">
            <a:off x="5903175" y="5054849"/>
            <a:ext cx="408947" cy="123564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3925345" y="641043"/>
            <a:ext cx="4340995" cy="524256"/>
            <a:chOff x="3888990" y="641043"/>
            <a:chExt cx="4340995" cy="524256"/>
          </a:xfrm>
        </p:grpSpPr>
        <p:cxnSp>
          <p:nvCxnSpPr>
            <p:cNvPr id="47" name="직선 연결선 46"/>
            <p:cNvCxnSpPr/>
            <p:nvPr/>
          </p:nvCxnSpPr>
          <p:spPr>
            <a:xfrm>
              <a:off x="3888991" y="641043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>
              <a:off x="3888990" y="1165299"/>
              <a:ext cx="4340994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4FB1341C-0E9E-4E63-A940-AC7CFE720EE4}"/>
              </a:ext>
            </a:extLst>
          </p:cNvPr>
          <p:cNvSpPr/>
          <p:nvPr/>
        </p:nvSpPr>
        <p:spPr>
          <a:xfrm>
            <a:off x="2707640" y="5506773"/>
            <a:ext cx="6776720" cy="965620"/>
          </a:xfrm>
          <a:prstGeom prst="rect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335312" y="6045395"/>
            <a:ext cx="552106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 별로 제주시 카페의 커피 가격을 조사하여 밀도와 관계를 알아보고 커피 가격을 한눈에 볼 수 있는 자료를 만들어보자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041DDC-0B03-496A-BF36-219014162833}"/>
              </a:ext>
            </a:extLst>
          </p:cNvPr>
          <p:cNvSpPr txBox="1"/>
          <p:nvPr/>
        </p:nvSpPr>
        <p:spPr>
          <a:xfrm>
            <a:off x="5621728" y="5674203"/>
            <a:ext cx="9364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SUGGESTION</a:t>
            </a:r>
            <a:endParaRPr lang="ko-KR" altLang="en-US" sz="14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3217032" y="2932599"/>
            <a:ext cx="1343916" cy="1343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129" y="3180903"/>
            <a:ext cx="804577" cy="804577"/>
          </a:xfrm>
          <a:prstGeom prst="rect">
            <a:avLst/>
          </a:prstGeom>
        </p:spPr>
      </p:pic>
      <p:sp>
        <p:nvSpPr>
          <p:cNvPr id="31" name="타원 30"/>
          <p:cNvSpPr/>
          <p:nvPr/>
        </p:nvSpPr>
        <p:spPr>
          <a:xfrm>
            <a:off x="5418007" y="2927408"/>
            <a:ext cx="1343916" cy="1343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7624700" y="2912585"/>
            <a:ext cx="1343916" cy="1343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663" y="3106100"/>
            <a:ext cx="842540" cy="84254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67" y="3106100"/>
            <a:ext cx="954181" cy="95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15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559648" y="703116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 일정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62B42834-EFE7-4B1F-88C5-CBDC0A4440B7}"/>
              </a:ext>
            </a:extLst>
          </p:cNvPr>
          <p:cNvSpPr txBox="1"/>
          <p:nvPr/>
        </p:nvSpPr>
        <p:spPr>
          <a:xfrm>
            <a:off x="2102614" y="2141485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C07CB19-9D94-4895-9B57-B448BA2C5845}"/>
              </a:ext>
            </a:extLst>
          </p:cNvPr>
          <p:cNvSpPr txBox="1"/>
          <p:nvPr/>
        </p:nvSpPr>
        <p:spPr>
          <a:xfrm>
            <a:off x="2956513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252ABB0-1C90-4325-BC8F-3D8C82568633}"/>
              </a:ext>
            </a:extLst>
          </p:cNvPr>
          <p:cNvSpPr txBox="1"/>
          <p:nvPr/>
        </p:nvSpPr>
        <p:spPr>
          <a:xfrm>
            <a:off x="3810412" y="2141485"/>
            <a:ext cx="251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59736E6-ECF0-43BA-BF1F-1A88DA7C78A8}"/>
              </a:ext>
            </a:extLst>
          </p:cNvPr>
          <p:cNvSpPr txBox="1"/>
          <p:nvPr/>
        </p:nvSpPr>
        <p:spPr>
          <a:xfrm>
            <a:off x="4664311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52D3C55-DAB4-4D65-A5C8-F9606ADAA9F5}"/>
              </a:ext>
            </a:extLst>
          </p:cNvPr>
          <p:cNvSpPr txBox="1"/>
          <p:nvPr/>
        </p:nvSpPr>
        <p:spPr>
          <a:xfrm>
            <a:off x="5518210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5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69E2735-2669-40BC-9921-0E3CDA24D535}"/>
              </a:ext>
            </a:extLst>
          </p:cNvPr>
          <p:cNvSpPr txBox="1"/>
          <p:nvPr/>
        </p:nvSpPr>
        <p:spPr>
          <a:xfrm>
            <a:off x="6372109" y="2141485"/>
            <a:ext cx="253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6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03950B7-8A30-47F2-B6BF-852AE54F6F4E}"/>
              </a:ext>
            </a:extLst>
          </p:cNvPr>
          <p:cNvSpPr txBox="1"/>
          <p:nvPr/>
        </p:nvSpPr>
        <p:spPr>
          <a:xfrm>
            <a:off x="7226008" y="214148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7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488EFAE-A99D-415C-A1DB-F65D550754BF}"/>
              </a:ext>
            </a:extLst>
          </p:cNvPr>
          <p:cNvSpPr txBox="1"/>
          <p:nvPr/>
        </p:nvSpPr>
        <p:spPr>
          <a:xfrm>
            <a:off x="8079907" y="2141485"/>
            <a:ext cx="253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8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F45B709-4B8A-4008-A0B6-2CA2E4094D7E}"/>
              </a:ext>
            </a:extLst>
          </p:cNvPr>
          <p:cNvSpPr txBox="1"/>
          <p:nvPr/>
        </p:nvSpPr>
        <p:spPr>
          <a:xfrm>
            <a:off x="8933806" y="2124615"/>
            <a:ext cx="253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9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5225BB3-114F-4319-8AB1-C466716E40B2}"/>
              </a:ext>
            </a:extLst>
          </p:cNvPr>
          <p:cNvSpPr txBox="1"/>
          <p:nvPr/>
        </p:nvSpPr>
        <p:spPr>
          <a:xfrm>
            <a:off x="9727589" y="2124615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10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C592EC1-341D-48A0-BCA7-A858B9C01434}"/>
              </a:ext>
            </a:extLst>
          </p:cNvPr>
          <p:cNvSpPr txBox="1"/>
          <p:nvPr/>
        </p:nvSpPr>
        <p:spPr>
          <a:xfrm>
            <a:off x="2042502" y="3676262"/>
            <a:ext cx="284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11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03DE7AA-7E69-45E2-823E-FCE82D6796C2}"/>
              </a:ext>
            </a:extLst>
          </p:cNvPr>
          <p:cNvSpPr txBox="1"/>
          <p:nvPr/>
        </p:nvSpPr>
        <p:spPr>
          <a:xfrm>
            <a:off x="2896401" y="362038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12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B946351-75DD-48E8-96D8-E452BB7C2CD0}"/>
              </a:ext>
            </a:extLst>
          </p:cNvPr>
          <p:cNvSpPr txBox="1"/>
          <p:nvPr/>
        </p:nvSpPr>
        <p:spPr>
          <a:xfrm>
            <a:off x="3750300" y="3620382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13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0E8C8E9A-D08F-4035-89A3-98EB642FA9A4}"/>
              </a:ext>
            </a:extLst>
          </p:cNvPr>
          <p:cNvSpPr txBox="1"/>
          <p:nvPr/>
        </p:nvSpPr>
        <p:spPr>
          <a:xfrm>
            <a:off x="4604199" y="362038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14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DF5ECC7-8338-4CF8-A0D3-D02962AB21D4}"/>
              </a:ext>
            </a:extLst>
          </p:cNvPr>
          <p:cNvSpPr txBox="1"/>
          <p:nvPr/>
        </p:nvSpPr>
        <p:spPr>
          <a:xfrm>
            <a:off x="5458098" y="359255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15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7E908D9-AE5C-4B8F-B435-5C3286B807E5}"/>
              </a:ext>
            </a:extLst>
          </p:cNvPr>
          <p:cNvSpPr txBox="1"/>
          <p:nvPr/>
        </p:nvSpPr>
        <p:spPr>
          <a:xfrm>
            <a:off x="6311997" y="359255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16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65976F9D-2EC2-4259-BA5F-96C47B64EF5E}"/>
              </a:ext>
            </a:extLst>
          </p:cNvPr>
          <p:cNvSpPr txBox="1"/>
          <p:nvPr/>
        </p:nvSpPr>
        <p:spPr>
          <a:xfrm>
            <a:off x="7165896" y="3592552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17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30958C9-22D4-41A8-952D-637BA11E2C69}"/>
              </a:ext>
            </a:extLst>
          </p:cNvPr>
          <p:cNvSpPr txBox="1"/>
          <p:nvPr/>
        </p:nvSpPr>
        <p:spPr>
          <a:xfrm>
            <a:off x="8019795" y="359255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18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D343C4A-3FC2-46F7-8F6E-BFF139BA14A1}"/>
              </a:ext>
            </a:extLst>
          </p:cNvPr>
          <p:cNvSpPr txBox="1"/>
          <p:nvPr/>
        </p:nvSpPr>
        <p:spPr>
          <a:xfrm>
            <a:off x="8873694" y="360351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19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B0D4826-3D5A-4704-A296-1D294DE24A4B}"/>
              </a:ext>
            </a:extLst>
          </p:cNvPr>
          <p:cNvSpPr txBox="1"/>
          <p:nvPr/>
        </p:nvSpPr>
        <p:spPr>
          <a:xfrm>
            <a:off x="9727589" y="3603512"/>
            <a:ext cx="34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7286C-357D-409F-A597-AFE6C75A4BA2}"/>
              </a:ext>
            </a:extLst>
          </p:cNvPr>
          <p:cNvSpPr txBox="1"/>
          <p:nvPr/>
        </p:nvSpPr>
        <p:spPr>
          <a:xfrm>
            <a:off x="2042502" y="5140127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21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E61CFE3F-5B14-416D-8AF1-F708188FABC7}"/>
              </a:ext>
            </a:extLst>
          </p:cNvPr>
          <p:cNvSpPr txBox="1"/>
          <p:nvPr/>
        </p:nvSpPr>
        <p:spPr>
          <a:xfrm>
            <a:off x="2896401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22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F6153C7-5083-4273-BA3F-90977BC40D0A}"/>
              </a:ext>
            </a:extLst>
          </p:cNvPr>
          <p:cNvSpPr txBox="1"/>
          <p:nvPr/>
        </p:nvSpPr>
        <p:spPr>
          <a:xfrm>
            <a:off x="3750300" y="5140127"/>
            <a:ext cx="336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23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6C7679A5-D20F-4495-BB21-15321BF0E5F0}"/>
              </a:ext>
            </a:extLst>
          </p:cNvPr>
          <p:cNvSpPr txBox="1"/>
          <p:nvPr/>
        </p:nvSpPr>
        <p:spPr>
          <a:xfrm>
            <a:off x="4604199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24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9E16D09-0AF0-489D-AFAE-F0F2EB7BD6E9}"/>
              </a:ext>
            </a:extLst>
          </p:cNvPr>
          <p:cNvSpPr txBox="1"/>
          <p:nvPr/>
        </p:nvSpPr>
        <p:spPr>
          <a:xfrm>
            <a:off x="5458098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25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77D27DC-F82E-43F0-BBB2-C65FC2C9A5B4}"/>
              </a:ext>
            </a:extLst>
          </p:cNvPr>
          <p:cNvSpPr txBox="1"/>
          <p:nvPr/>
        </p:nvSpPr>
        <p:spPr>
          <a:xfrm>
            <a:off x="6311997" y="5140127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26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6AD5024-0328-4533-83F3-F342E1D53471}"/>
              </a:ext>
            </a:extLst>
          </p:cNvPr>
          <p:cNvSpPr txBox="1"/>
          <p:nvPr/>
        </p:nvSpPr>
        <p:spPr>
          <a:xfrm>
            <a:off x="7165896" y="5140127"/>
            <a:ext cx="322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27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48BAFBA-5243-4707-AFD0-3D6E2D5A6A18}"/>
              </a:ext>
            </a:extLst>
          </p:cNvPr>
          <p:cNvSpPr txBox="1"/>
          <p:nvPr/>
        </p:nvSpPr>
        <p:spPr>
          <a:xfrm>
            <a:off x="8019795" y="5140127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28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EC802678-38D6-4688-A5C5-1550CA58C136}"/>
              </a:ext>
            </a:extLst>
          </p:cNvPr>
          <p:cNvSpPr txBox="1"/>
          <p:nvPr/>
        </p:nvSpPr>
        <p:spPr>
          <a:xfrm>
            <a:off x="8876900" y="5127328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29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0E979D6-07D4-4D8A-8755-BECE6FDC5E49}"/>
              </a:ext>
            </a:extLst>
          </p:cNvPr>
          <p:cNvSpPr txBox="1"/>
          <p:nvPr/>
        </p:nvSpPr>
        <p:spPr>
          <a:xfrm>
            <a:off x="9730795" y="5127328"/>
            <a:ext cx="3417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30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E3694C3-C84E-43D1-A545-ACB021A3C20B}"/>
              </a:ext>
            </a:extLst>
          </p:cNvPr>
          <p:cNvSpPr txBox="1"/>
          <p:nvPr/>
        </p:nvSpPr>
        <p:spPr>
          <a:xfrm>
            <a:off x="2072134" y="2626568"/>
            <a:ext cx="12971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자료 조사 시작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E6F83DB-9470-42B2-8E53-7A89489C1831}"/>
              </a:ext>
            </a:extLst>
          </p:cNvPr>
          <p:cNvSpPr txBox="1"/>
          <p:nvPr/>
        </p:nvSpPr>
        <p:spPr>
          <a:xfrm>
            <a:off x="2072134" y="2981411"/>
            <a:ext cx="2356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공공 데이터 포털에서 제주 음식점 데이터를 찾음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그 데이터에서 카페만 정리 시작</a:t>
            </a:r>
          </a:p>
        </p:txBody>
      </p:sp>
      <p:grpSp>
        <p:nvGrpSpPr>
          <p:cNvPr id="184" name="그룹 183">
            <a:extLst>
              <a:ext uri="{FF2B5EF4-FFF2-40B4-BE49-F238E27FC236}">
                <a16:creationId xmlns:a16="http://schemas.microsoft.com/office/drawing/2014/main" id="{D7D46B73-CC14-42BC-9112-372B4FC251E3}"/>
              </a:ext>
            </a:extLst>
          </p:cNvPr>
          <p:cNvGrpSpPr/>
          <p:nvPr/>
        </p:nvGrpSpPr>
        <p:grpSpPr>
          <a:xfrm>
            <a:off x="2150646" y="2528597"/>
            <a:ext cx="6079338" cy="56383"/>
            <a:chOff x="2150646" y="2908024"/>
            <a:chExt cx="6079338" cy="56383"/>
          </a:xfrm>
          <a:solidFill>
            <a:srgbClr val="E89C6B"/>
          </a:solidFill>
        </p:grpSpPr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AFF93647-2CED-47A7-BBB4-371D622C31CA}"/>
                </a:ext>
              </a:extLst>
            </p:cNvPr>
            <p:cNvCxnSpPr>
              <a:cxnSpLocks/>
            </p:cNvCxnSpPr>
            <p:nvPr/>
          </p:nvCxnSpPr>
          <p:spPr>
            <a:xfrm>
              <a:off x="2178837" y="2936215"/>
              <a:ext cx="6051147" cy="0"/>
            </a:xfrm>
            <a:prstGeom prst="line">
              <a:avLst/>
            </a:prstGeom>
            <a:grpFill/>
            <a:ln w="15875">
              <a:solidFill>
                <a:srgbClr val="E89C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398001EF-F6B4-409F-B610-9490428EA2A8}"/>
                </a:ext>
              </a:extLst>
            </p:cNvPr>
            <p:cNvSpPr/>
            <p:nvPr/>
          </p:nvSpPr>
          <p:spPr>
            <a:xfrm>
              <a:off x="2150646" y="2908024"/>
              <a:ext cx="56383" cy="563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</p:grpSp>
      <p:sp>
        <p:nvSpPr>
          <p:cNvPr id="189" name="타원 188">
            <a:extLst>
              <a:ext uri="{FF2B5EF4-FFF2-40B4-BE49-F238E27FC236}">
                <a16:creationId xmlns:a16="http://schemas.microsoft.com/office/drawing/2014/main" id="{A79DFD5D-D0C9-497F-B3C6-8834D00614C3}"/>
              </a:ext>
            </a:extLst>
          </p:cNvPr>
          <p:cNvSpPr/>
          <p:nvPr/>
        </p:nvSpPr>
        <p:spPr>
          <a:xfrm>
            <a:off x="8202627" y="2524261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88733ACE-626E-4A61-871D-FA5AD7535465}"/>
              </a:ext>
            </a:extLst>
          </p:cNvPr>
          <p:cNvSpPr txBox="1"/>
          <p:nvPr/>
        </p:nvSpPr>
        <p:spPr>
          <a:xfrm>
            <a:off x="7187908" y="2632766"/>
            <a:ext cx="1321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자료 조사 완료</a:t>
            </a:r>
          </a:p>
        </p:txBody>
      </p: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7CD6AA1B-0DC2-4E6E-9C62-BA6559A1CCB1}"/>
              </a:ext>
            </a:extLst>
          </p:cNvPr>
          <p:cNvCxnSpPr>
            <a:cxnSpLocks/>
            <a:endCxn id="202" idx="5"/>
          </p:cNvCxnSpPr>
          <p:nvPr/>
        </p:nvCxnSpPr>
        <p:spPr>
          <a:xfrm>
            <a:off x="7214704" y="5527546"/>
            <a:ext cx="2863836" cy="0"/>
          </a:xfrm>
          <a:prstGeom prst="line">
            <a:avLst/>
          </a:prstGeom>
          <a:ln w="15875">
            <a:solidFill>
              <a:srgbClr val="E89C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타원 200">
            <a:extLst>
              <a:ext uri="{FF2B5EF4-FFF2-40B4-BE49-F238E27FC236}">
                <a16:creationId xmlns:a16="http://schemas.microsoft.com/office/drawing/2014/main" id="{66E3E4A3-B06B-4C1A-8CC8-045E7D4EF24D}"/>
              </a:ext>
            </a:extLst>
          </p:cNvPr>
          <p:cNvSpPr/>
          <p:nvPr/>
        </p:nvSpPr>
        <p:spPr>
          <a:xfrm>
            <a:off x="7163862" y="5499355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13330096-8DA8-4683-881F-BC4BA29C084A}"/>
              </a:ext>
            </a:extLst>
          </p:cNvPr>
          <p:cNvSpPr/>
          <p:nvPr/>
        </p:nvSpPr>
        <p:spPr>
          <a:xfrm>
            <a:off x="10030414" y="5499355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776CB211-5AD6-4E22-94EF-8A5E459932C2}"/>
              </a:ext>
            </a:extLst>
          </p:cNvPr>
          <p:cNvSpPr txBox="1"/>
          <p:nvPr/>
        </p:nvSpPr>
        <p:spPr>
          <a:xfrm>
            <a:off x="7142235" y="5690113"/>
            <a:ext cx="1829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참고할 프로젝트 찾기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EBCB5564-5DDE-4E38-AD6F-9C4F45D41C15}"/>
              </a:ext>
            </a:extLst>
          </p:cNvPr>
          <p:cNvSpPr txBox="1"/>
          <p:nvPr/>
        </p:nvSpPr>
        <p:spPr>
          <a:xfrm>
            <a:off x="7138378" y="5980361"/>
            <a:ext cx="2271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이다야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&amp;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스타벅스 외에 여러 체인점 위치 분석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집값 예측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커피값 가격 예측에 사용될 예정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0C75F3B-D88E-469A-958E-E3025AF35E70}"/>
              </a:ext>
            </a:extLst>
          </p:cNvPr>
          <p:cNvSpPr txBox="1"/>
          <p:nvPr/>
        </p:nvSpPr>
        <p:spPr>
          <a:xfrm>
            <a:off x="7386959" y="1240202"/>
            <a:ext cx="679994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2019</a:t>
            </a:r>
            <a:r>
              <a:rPr lang="ko-KR" altLang="en-US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년 </a:t>
            </a:r>
            <a:r>
              <a:rPr lang="en-US" altLang="ko-KR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10</a:t>
            </a:r>
            <a:r>
              <a:rPr lang="ko-KR" altLang="en-US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월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E6F83DB-9470-42B2-8E53-7A89489C1831}"/>
              </a:ext>
            </a:extLst>
          </p:cNvPr>
          <p:cNvSpPr txBox="1"/>
          <p:nvPr/>
        </p:nvSpPr>
        <p:spPr>
          <a:xfrm>
            <a:off x="7179981" y="2953877"/>
            <a:ext cx="2173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아메리카노를 기준으로 정함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가격 정보가 없는 카페는 밀집도 정보에 활용</a:t>
            </a:r>
          </a:p>
        </p:txBody>
      </p:sp>
    </p:spTree>
    <p:extLst>
      <p:ext uri="{BB962C8B-B14F-4D97-AF65-F5344CB8AC3E}">
        <p14:creationId xmlns:p14="http://schemas.microsoft.com/office/powerpoint/2010/main" val="197973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559648" y="703116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 일정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62B42834-EFE7-4B1F-88C5-CBDC0A4440B7}"/>
              </a:ext>
            </a:extLst>
          </p:cNvPr>
          <p:cNvSpPr txBox="1"/>
          <p:nvPr/>
        </p:nvSpPr>
        <p:spPr>
          <a:xfrm>
            <a:off x="2102614" y="2141485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C07CB19-9D94-4895-9B57-B448BA2C5845}"/>
              </a:ext>
            </a:extLst>
          </p:cNvPr>
          <p:cNvSpPr txBox="1"/>
          <p:nvPr/>
        </p:nvSpPr>
        <p:spPr>
          <a:xfrm>
            <a:off x="2956513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252ABB0-1C90-4325-BC8F-3D8C82568633}"/>
              </a:ext>
            </a:extLst>
          </p:cNvPr>
          <p:cNvSpPr txBox="1"/>
          <p:nvPr/>
        </p:nvSpPr>
        <p:spPr>
          <a:xfrm>
            <a:off x="3810412" y="2141485"/>
            <a:ext cx="251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59736E6-ECF0-43BA-BF1F-1A88DA7C78A8}"/>
              </a:ext>
            </a:extLst>
          </p:cNvPr>
          <p:cNvSpPr txBox="1"/>
          <p:nvPr/>
        </p:nvSpPr>
        <p:spPr>
          <a:xfrm>
            <a:off x="4664311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52D3C55-DAB4-4D65-A5C8-F9606ADAA9F5}"/>
              </a:ext>
            </a:extLst>
          </p:cNvPr>
          <p:cNvSpPr txBox="1"/>
          <p:nvPr/>
        </p:nvSpPr>
        <p:spPr>
          <a:xfrm>
            <a:off x="5518210" y="2141485"/>
            <a:ext cx="250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5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69E2735-2669-40BC-9921-0E3CDA24D535}"/>
              </a:ext>
            </a:extLst>
          </p:cNvPr>
          <p:cNvSpPr txBox="1"/>
          <p:nvPr/>
        </p:nvSpPr>
        <p:spPr>
          <a:xfrm>
            <a:off x="6372109" y="2141485"/>
            <a:ext cx="253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6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03950B7-8A30-47F2-B6BF-852AE54F6F4E}"/>
              </a:ext>
            </a:extLst>
          </p:cNvPr>
          <p:cNvSpPr txBox="1"/>
          <p:nvPr/>
        </p:nvSpPr>
        <p:spPr>
          <a:xfrm>
            <a:off x="7226008" y="214148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7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488EFAE-A99D-415C-A1DB-F65D550754BF}"/>
              </a:ext>
            </a:extLst>
          </p:cNvPr>
          <p:cNvSpPr txBox="1"/>
          <p:nvPr/>
        </p:nvSpPr>
        <p:spPr>
          <a:xfrm>
            <a:off x="8079907" y="2141485"/>
            <a:ext cx="253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8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F45B709-4B8A-4008-A0B6-2CA2E4094D7E}"/>
              </a:ext>
            </a:extLst>
          </p:cNvPr>
          <p:cNvSpPr txBox="1"/>
          <p:nvPr/>
        </p:nvSpPr>
        <p:spPr>
          <a:xfrm>
            <a:off x="8933806" y="2124615"/>
            <a:ext cx="252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9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5225BB3-114F-4319-8AB1-C466716E40B2}"/>
              </a:ext>
            </a:extLst>
          </p:cNvPr>
          <p:cNvSpPr txBox="1"/>
          <p:nvPr/>
        </p:nvSpPr>
        <p:spPr>
          <a:xfrm>
            <a:off x="9727589" y="2124615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10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C592EC1-341D-48A0-BCA7-A858B9C01434}"/>
              </a:ext>
            </a:extLst>
          </p:cNvPr>
          <p:cNvSpPr txBox="1"/>
          <p:nvPr/>
        </p:nvSpPr>
        <p:spPr>
          <a:xfrm>
            <a:off x="2042502" y="3676262"/>
            <a:ext cx="284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11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03DE7AA-7E69-45E2-823E-FCE82D6796C2}"/>
              </a:ext>
            </a:extLst>
          </p:cNvPr>
          <p:cNvSpPr txBox="1"/>
          <p:nvPr/>
        </p:nvSpPr>
        <p:spPr>
          <a:xfrm>
            <a:off x="2896401" y="362038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12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B946351-75DD-48E8-96D8-E452BB7C2CD0}"/>
              </a:ext>
            </a:extLst>
          </p:cNvPr>
          <p:cNvSpPr txBox="1"/>
          <p:nvPr/>
        </p:nvSpPr>
        <p:spPr>
          <a:xfrm>
            <a:off x="3750300" y="3620382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13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0E8C8E9A-D08F-4035-89A3-98EB642FA9A4}"/>
              </a:ext>
            </a:extLst>
          </p:cNvPr>
          <p:cNvSpPr txBox="1"/>
          <p:nvPr/>
        </p:nvSpPr>
        <p:spPr>
          <a:xfrm>
            <a:off x="4604199" y="362038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14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DF5ECC7-8338-4CF8-A0D3-D02962AB21D4}"/>
              </a:ext>
            </a:extLst>
          </p:cNvPr>
          <p:cNvSpPr txBox="1"/>
          <p:nvPr/>
        </p:nvSpPr>
        <p:spPr>
          <a:xfrm>
            <a:off x="5458098" y="359255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15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7E908D9-AE5C-4B8F-B435-5C3286B807E5}"/>
              </a:ext>
            </a:extLst>
          </p:cNvPr>
          <p:cNvSpPr txBox="1"/>
          <p:nvPr/>
        </p:nvSpPr>
        <p:spPr>
          <a:xfrm>
            <a:off x="6311997" y="359255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16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65976F9D-2EC2-4259-BA5F-96C47B64EF5E}"/>
              </a:ext>
            </a:extLst>
          </p:cNvPr>
          <p:cNvSpPr txBox="1"/>
          <p:nvPr/>
        </p:nvSpPr>
        <p:spPr>
          <a:xfrm>
            <a:off x="7165896" y="3592552"/>
            <a:ext cx="29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17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30958C9-22D4-41A8-952D-637BA11E2C69}"/>
              </a:ext>
            </a:extLst>
          </p:cNvPr>
          <p:cNvSpPr txBox="1"/>
          <p:nvPr/>
        </p:nvSpPr>
        <p:spPr>
          <a:xfrm>
            <a:off x="8019795" y="359255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18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D343C4A-3FC2-46F7-8F6E-BFF139BA14A1}"/>
              </a:ext>
            </a:extLst>
          </p:cNvPr>
          <p:cNvSpPr txBox="1"/>
          <p:nvPr/>
        </p:nvSpPr>
        <p:spPr>
          <a:xfrm>
            <a:off x="8873694" y="3603512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19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B0D4826-3D5A-4704-A296-1D294DE24A4B}"/>
              </a:ext>
            </a:extLst>
          </p:cNvPr>
          <p:cNvSpPr txBox="1"/>
          <p:nvPr/>
        </p:nvSpPr>
        <p:spPr>
          <a:xfrm>
            <a:off x="9727589" y="3603512"/>
            <a:ext cx="340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7286C-357D-409F-A597-AFE6C75A4BA2}"/>
              </a:ext>
            </a:extLst>
          </p:cNvPr>
          <p:cNvSpPr txBox="1"/>
          <p:nvPr/>
        </p:nvSpPr>
        <p:spPr>
          <a:xfrm>
            <a:off x="2042502" y="5140127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21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E61CFE3F-5B14-416D-8AF1-F708188FABC7}"/>
              </a:ext>
            </a:extLst>
          </p:cNvPr>
          <p:cNvSpPr txBox="1"/>
          <p:nvPr/>
        </p:nvSpPr>
        <p:spPr>
          <a:xfrm>
            <a:off x="2896401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22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F6153C7-5083-4273-BA3F-90977BC40D0A}"/>
              </a:ext>
            </a:extLst>
          </p:cNvPr>
          <p:cNvSpPr txBox="1"/>
          <p:nvPr/>
        </p:nvSpPr>
        <p:spPr>
          <a:xfrm>
            <a:off x="3750300" y="5140127"/>
            <a:ext cx="336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23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6C7679A5-D20F-4495-BB21-15321BF0E5F0}"/>
              </a:ext>
            </a:extLst>
          </p:cNvPr>
          <p:cNvSpPr txBox="1"/>
          <p:nvPr/>
        </p:nvSpPr>
        <p:spPr>
          <a:xfrm>
            <a:off x="4604199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24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9E16D09-0AF0-489D-AFAE-F0F2EB7BD6E9}"/>
              </a:ext>
            </a:extLst>
          </p:cNvPr>
          <p:cNvSpPr txBox="1"/>
          <p:nvPr/>
        </p:nvSpPr>
        <p:spPr>
          <a:xfrm>
            <a:off x="5458098" y="5140127"/>
            <a:ext cx="335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25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77D27DC-F82E-43F0-BBB2-C65FC2C9A5B4}"/>
              </a:ext>
            </a:extLst>
          </p:cNvPr>
          <p:cNvSpPr txBox="1"/>
          <p:nvPr/>
        </p:nvSpPr>
        <p:spPr>
          <a:xfrm>
            <a:off x="6311997" y="5140127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26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6AD5024-0328-4533-83F3-F342E1D53471}"/>
              </a:ext>
            </a:extLst>
          </p:cNvPr>
          <p:cNvSpPr txBox="1"/>
          <p:nvPr/>
        </p:nvSpPr>
        <p:spPr>
          <a:xfrm>
            <a:off x="7165896" y="5140127"/>
            <a:ext cx="322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27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48BAFBA-5243-4707-AFD0-3D6E2D5A6A18}"/>
              </a:ext>
            </a:extLst>
          </p:cNvPr>
          <p:cNvSpPr txBox="1"/>
          <p:nvPr/>
        </p:nvSpPr>
        <p:spPr>
          <a:xfrm>
            <a:off x="8019795" y="5140127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28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EC802678-38D6-4688-A5C5-1550CA58C136}"/>
              </a:ext>
            </a:extLst>
          </p:cNvPr>
          <p:cNvSpPr txBox="1"/>
          <p:nvPr/>
        </p:nvSpPr>
        <p:spPr>
          <a:xfrm>
            <a:off x="8876900" y="5127328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29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0E979D6-07D4-4D8A-8755-BECE6FDC5E49}"/>
              </a:ext>
            </a:extLst>
          </p:cNvPr>
          <p:cNvSpPr txBox="1"/>
          <p:nvPr/>
        </p:nvSpPr>
        <p:spPr>
          <a:xfrm>
            <a:off x="9730795" y="5127328"/>
            <a:ext cx="3417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30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E3694C3-C84E-43D1-A545-ACB021A3C20B}"/>
              </a:ext>
            </a:extLst>
          </p:cNvPr>
          <p:cNvSpPr txBox="1"/>
          <p:nvPr/>
        </p:nvSpPr>
        <p:spPr>
          <a:xfrm>
            <a:off x="5529194" y="2569820"/>
            <a:ext cx="2531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참고 프로젝트 활용 방안  모색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E6F83DB-9470-42B2-8E53-7A89489C1831}"/>
              </a:ext>
            </a:extLst>
          </p:cNvPr>
          <p:cNvSpPr txBox="1"/>
          <p:nvPr/>
        </p:nvSpPr>
        <p:spPr>
          <a:xfrm>
            <a:off x="5577647" y="2899905"/>
            <a:ext cx="1962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한글 폰트 사용하기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위도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경도를 이용해 지도 상에 표시하기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 구분하기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FF93647-2CED-47A7-BBB4-371D622C31CA}"/>
              </a:ext>
            </a:extLst>
          </p:cNvPr>
          <p:cNvCxnSpPr>
            <a:cxnSpLocks/>
          </p:cNvCxnSpPr>
          <p:nvPr/>
        </p:nvCxnSpPr>
        <p:spPr>
          <a:xfrm>
            <a:off x="5642359" y="2556788"/>
            <a:ext cx="2556000" cy="0"/>
          </a:xfrm>
          <a:prstGeom prst="line">
            <a:avLst/>
          </a:prstGeom>
          <a:ln w="15875">
            <a:solidFill>
              <a:srgbClr val="E89C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타원 65">
            <a:extLst>
              <a:ext uri="{FF2B5EF4-FFF2-40B4-BE49-F238E27FC236}">
                <a16:creationId xmlns:a16="http://schemas.microsoft.com/office/drawing/2014/main" id="{398001EF-F6B4-409F-B610-9490428EA2A8}"/>
              </a:ext>
            </a:extLst>
          </p:cNvPr>
          <p:cNvSpPr/>
          <p:nvPr/>
        </p:nvSpPr>
        <p:spPr>
          <a:xfrm>
            <a:off x="5600916" y="2528597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064672FE-172E-4F47-9EE3-BB0089FC05E6}"/>
              </a:ext>
            </a:extLst>
          </p:cNvPr>
          <p:cNvSpPr/>
          <p:nvPr/>
        </p:nvSpPr>
        <p:spPr>
          <a:xfrm>
            <a:off x="8193333" y="2528597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3B98B2B2-F35A-4DBB-A088-4F4B190FD1EB}"/>
              </a:ext>
            </a:extLst>
          </p:cNvPr>
          <p:cNvSpPr/>
          <p:nvPr/>
        </p:nvSpPr>
        <p:spPr>
          <a:xfrm>
            <a:off x="3876199" y="3979955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A79DFD5D-D0C9-497F-B3C6-8834D00614C3}"/>
              </a:ext>
            </a:extLst>
          </p:cNvPr>
          <p:cNvSpPr/>
          <p:nvPr/>
        </p:nvSpPr>
        <p:spPr>
          <a:xfrm>
            <a:off x="8168114" y="3977646"/>
            <a:ext cx="56383" cy="56383"/>
          </a:xfrm>
          <a:prstGeom prst="ellipse">
            <a:avLst/>
          </a:prstGeom>
          <a:solidFill>
            <a:srgbClr val="5F5E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35976C3E-03CF-47BE-BBD9-B2F7E2A2B353}"/>
              </a:ext>
            </a:extLst>
          </p:cNvPr>
          <p:cNvSpPr txBox="1"/>
          <p:nvPr/>
        </p:nvSpPr>
        <p:spPr>
          <a:xfrm>
            <a:off x="3750300" y="4144402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프로젝트 구현 시작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B32B2654-6E72-4CEB-BE1C-7A7B0F75077F}"/>
              </a:ext>
            </a:extLst>
          </p:cNvPr>
          <p:cNvSpPr txBox="1"/>
          <p:nvPr/>
        </p:nvSpPr>
        <p:spPr>
          <a:xfrm>
            <a:off x="3773943" y="4434650"/>
            <a:ext cx="21595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한글 폰트 적용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카페 데이터의 좌표를 이용해 그래프로 출력</a:t>
            </a:r>
          </a:p>
        </p:txBody>
      </p: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735DB3D4-7D75-48AF-AA0F-0941B45ABC18}"/>
              </a:ext>
            </a:extLst>
          </p:cNvPr>
          <p:cNvCxnSpPr>
            <a:cxnSpLocks/>
          </p:cNvCxnSpPr>
          <p:nvPr/>
        </p:nvCxnSpPr>
        <p:spPr>
          <a:xfrm>
            <a:off x="3889554" y="4010027"/>
            <a:ext cx="4320000" cy="0"/>
          </a:xfrm>
          <a:prstGeom prst="line">
            <a:avLst/>
          </a:prstGeom>
          <a:ln w="15875">
            <a:solidFill>
              <a:srgbClr val="E89C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7CD6AA1B-0DC2-4E6E-9C62-BA6559A1CCB1}"/>
              </a:ext>
            </a:extLst>
          </p:cNvPr>
          <p:cNvCxnSpPr>
            <a:cxnSpLocks/>
          </p:cNvCxnSpPr>
          <p:nvPr/>
        </p:nvCxnSpPr>
        <p:spPr>
          <a:xfrm>
            <a:off x="2204805" y="5527546"/>
            <a:ext cx="4284000" cy="0"/>
          </a:xfrm>
          <a:prstGeom prst="line">
            <a:avLst/>
          </a:prstGeom>
          <a:ln w="15875">
            <a:solidFill>
              <a:srgbClr val="E89C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타원 200">
            <a:extLst>
              <a:ext uri="{FF2B5EF4-FFF2-40B4-BE49-F238E27FC236}">
                <a16:creationId xmlns:a16="http://schemas.microsoft.com/office/drawing/2014/main" id="{66E3E4A3-B06B-4C1A-8CC8-045E7D4EF24D}"/>
              </a:ext>
            </a:extLst>
          </p:cNvPr>
          <p:cNvSpPr/>
          <p:nvPr/>
        </p:nvSpPr>
        <p:spPr>
          <a:xfrm>
            <a:off x="2177469" y="5499355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13330096-8DA8-4683-881F-BC4BA29C084A}"/>
              </a:ext>
            </a:extLst>
          </p:cNvPr>
          <p:cNvSpPr/>
          <p:nvPr/>
        </p:nvSpPr>
        <p:spPr>
          <a:xfrm>
            <a:off x="6457870" y="5499355"/>
            <a:ext cx="56383" cy="56383"/>
          </a:xfrm>
          <a:prstGeom prst="ellipse">
            <a:avLst/>
          </a:prstGeom>
          <a:solidFill>
            <a:srgbClr val="E89C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776CB211-5AD6-4E22-94EF-8A5E459932C2}"/>
              </a:ext>
            </a:extLst>
          </p:cNvPr>
          <p:cNvSpPr txBox="1"/>
          <p:nvPr/>
        </p:nvSpPr>
        <p:spPr>
          <a:xfrm>
            <a:off x="2116276" y="5563501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프로젝트 구현 진행 및 완료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EBCB5564-5DDE-4E38-AD6F-9C4F45D41C15}"/>
              </a:ext>
            </a:extLst>
          </p:cNvPr>
          <p:cNvSpPr txBox="1"/>
          <p:nvPr/>
        </p:nvSpPr>
        <p:spPr>
          <a:xfrm>
            <a:off x="2112419" y="5853749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카페를 지도에 표시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밀도 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200" dirty="0" err="1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가격별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</a:p>
          <a:p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Heap map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0C75F3B-D88E-469A-958E-E3025AF35E70}"/>
              </a:ext>
            </a:extLst>
          </p:cNvPr>
          <p:cNvSpPr txBox="1"/>
          <p:nvPr/>
        </p:nvSpPr>
        <p:spPr>
          <a:xfrm>
            <a:off x="7397378" y="1240202"/>
            <a:ext cx="659156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2019</a:t>
            </a:r>
            <a:r>
              <a:rPr lang="ko-KR" altLang="en-US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년 </a:t>
            </a:r>
            <a:r>
              <a:rPr lang="en-US" altLang="ko-KR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11</a:t>
            </a:r>
            <a:r>
              <a:rPr lang="ko-KR" altLang="en-US" sz="11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월</a:t>
            </a:r>
          </a:p>
        </p:txBody>
      </p:sp>
    </p:spTree>
    <p:extLst>
      <p:ext uri="{BB962C8B-B14F-4D97-AF65-F5344CB8AC3E}">
        <p14:creationId xmlns:p14="http://schemas.microsoft.com/office/powerpoint/2010/main" val="423735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542009" y="703116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자료 조사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7CB5555-CB96-478B-B25B-1B1006E7F0AF}"/>
              </a:ext>
            </a:extLst>
          </p:cNvPr>
          <p:cNvCxnSpPr/>
          <p:nvPr/>
        </p:nvCxnSpPr>
        <p:spPr>
          <a:xfrm>
            <a:off x="2125514" y="202123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0A0A1D0-A9CB-42FD-BD5D-90317BF951E2}"/>
              </a:ext>
            </a:extLst>
          </p:cNvPr>
          <p:cNvCxnSpPr/>
          <p:nvPr/>
        </p:nvCxnSpPr>
        <p:spPr>
          <a:xfrm>
            <a:off x="2125514" y="457139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916F4F9-A161-410B-B5A2-68BB2E8C4D56}"/>
              </a:ext>
            </a:extLst>
          </p:cNvPr>
          <p:cNvSpPr txBox="1"/>
          <p:nvPr/>
        </p:nvSpPr>
        <p:spPr>
          <a:xfrm>
            <a:off x="2044211" y="2092346"/>
            <a:ext cx="10005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SUMMARy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E42CEB-AD54-47AA-AF4A-0C931707344E}"/>
              </a:ext>
            </a:extLst>
          </p:cNvPr>
          <p:cNvSpPr txBox="1"/>
          <p:nvPr/>
        </p:nvSpPr>
        <p:spPr>
          <a:xfrm>
            <a:off x="2044211" y="4642505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suggestion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6A447D-75F3-4A7D-9B2F-4340438D7966}"/>
              </a:ext>
            </a:extLst>
          </p:cNvPr>
          <p:cNvSpPr txBox="1"/>
          <p:nvPr/>
        </p:nvSpPr>
        <p:spPr>
          <a:xfrm>
            <a:off x="2034978" y="2391982"/>
            <a:ext cx="31710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차적으로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업소명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도로명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주소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아메리카노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가격을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정리해 엑셀 파일로 정리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자료는 공공 데이터 포털에서 참고함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00B1BA-52F4-4022-B2FF-6DB54C35BE0F}"/>
              </a:ext>
            </a:extLst>
          </p:cNvPr>
          <p:cNvSpPr txBox="1"/>
          <p:nvPr/>
        </p:nvSpPr>
        <p:spPr>
          <a:xfrm>
            <a:off x="2047336" y="4950282"/>
            <a:ext cx="32431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도로명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주소밖에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없어서 지도에 표시가 불가능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수치화된 정보가 필요로 해서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도로명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주소가 아니라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위도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경도로 프로그램을 사용해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바꿈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자료가 모자라 차후 추가 조사가 </a:t>
            </a:r>
            <a:r>
              <a:rPr lang="ko-KR" altLang="en-US" sz="1600" dirty="0" err="1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필요해보임</a:t>
            </a:r>
            <a:endParaRPr lang="ko-KR" altLang="en-US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97284" y="1520114"/>
            <a:ext cx="15350199" cy="1088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367815496" descr="EMB000055bc128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958" y="1857174"/>
            <a:ext cx="5954486" cy="4437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0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57" y="1891841"/>
            <a:ext cx="6198625" cy="4402997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801695" y="703116"/>
            <a:ext cx="588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7CB5555-CB96-478B-B25B-1B1006E7F0AF}"/>
              </a:ext>
            </a:extLst>
          </p:cNvPr>
          <p:cNvCxnSpPr/>
          <p:nvPr/>
        </p:nvCxnSpPr>
        <p:spPr>
          <a:xfrm>
            <a:off x="2125514" y="202123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0A0A1D0-A9CB-42FD-BD5D-90317BF951E2}"/>
              </a:ext>
            </a:extLst>
          </p:cNvPr>
          <p:cNvCxnSpPr/>
          <p:nvPr/>
        </p:nvCxnSpPr>
        <p:spPr>
          <a:xfrm>
            <a:off x="2125514" y="457139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916F4F9-A161-410B-B5A2-68BB2E8C4D56}"/>
              </a:ext>
            </a:extLst>
          </p:cNvPr>
          <p:cNvSpPr txBox="1"/>
          <p:nvPr/>
        </p:nvSpPr>
        <p:spPr>
          <a:xfrm>
            <a:off x="2044211" y="2092346"/>
            <a:ext cx="10005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SUMMARY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E42CEB-AD54-47AA-AF4A-0C931707344E}"/>
              </a:ext>
            </a:extLst>
          </p:cNvPr>
          <p:cNvSpPr txBox="1"/>
          <p:nvPr/>
        </p:nvSpPr>
        <p:spPr>
          <a:xfrm>
            <a:off x="2044211" y="4642505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EXPLAIN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6A447D-75F3-4A7D-9B2F-4340438D7966}"/>
              </a:ext>
            </a:extLst>
          </p:cNvPr>
          <p:cNvSpPr txBox="1"/>
          <p:nvPr/>
        </p:nvSpPr>
        <p:spPr>
          <a:xfrm>
            <a:off x="2034978" y="2391982"/>
            <a:ext cx="3045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위도와 경도를 받아서 지도에 표시함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matplotlib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를 이용해서 위도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경도를 이용해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그래프 상에 출력 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00B1BA-52F4-4022-B2FF-6DB54C35BE0F}"/>
              </a:ext>
            </a:extLst>
          </p:cNvPr>
          <p:cNvSpPr txBox="1"/>
          <p:nvPr/>
        </p:nvSpPr>
        <p:spPr>
          <a:xfrm>
            <a:off x="2047336" y="4950282"/>
            <a:ext cx="3156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동을 구분하기 위해서 각 동을 숫자로 표시해 출력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총 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부터 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19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까지 있으며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이도동과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도두동처럼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행정구역상 같은 동은 합침</a:t>
            </a: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628" y="2550183"/>
            <a:ext cx="6198625" cy="292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2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801695" y="703116"/>
            <a:ext cx="588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7CB5555-CB96-478B-B25B-1B1006E7F0AF}"/>
              </a:ext>
            </a:extLst>
          </p:cNvPr>
          <p:cNvCxnSpPr/>
          <p:nvPr/>
        </p:nvCxnSpPr>
        <p:spPr>
          <a:xfrm>
            <a:off x="2125514" y="202123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0A0A1D0-A9CB-42FD-BD5D-90317BF951E2}"/>
              </a:ext>
            </a:extLst>
          </p:cNvPr>
          <p:cNvCxnSpPr/>
          <p:nvPr/>
        </p:nvCxnSpPr>
        <p:spPr>
          <a:xfrm>
            <a:off x="2125514" y="457139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916F4F9-A161-410B-B5A2-68BB2E8C4D56}"/>
              </a:ext>
            </a:extLst>
          </p:cNvPr>
          <p:cNvSpPr txBox="1"/>
          <p:nvPr/>
        </p:nvSpPr>
        <p:spPr>
          <a:xfrm>
            <a:off x="2044211" y="2092346"/>
            <a:ext cx="10005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SUMMARY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E42CEB-AD54-47AA-AF4A-0C931707344E}"/>
              </a:ext>
            </a:extLst>
          </p:cNvPr>
          <p:cNvSpPr txBox="1"/>
          <p:nvPr/>
        </p:nvSpPr>
        <p:spPr>
          <a:xfrm>
            <a:off x="2044211" y="4642505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suggestion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6A447D-75F3-4A7D-9B2F-4340438D7966}"/>
              </a:ext>
            </a:extLst>
          </p:cNvPr>
          <p:cNvSpPr txBox="1"/>
          <p:nvPr/>
        </p:nvSpPr>
        <p:spPr>
          <a:xfrm>
            <a:off x="2034978" y="2391982"/>
            <a:ext cx="23855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그래프에 출력 하던 것을 지도에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표시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00B1BA-52F4-4022-B2FF-6DB54C35BE0F}"/>
              </a:ext>
            </a:extLst>
          </p:cNvPr>
          <p:cNvSpPr txBox="1"/>
          <p:nvPr/>
        </p:nvSpPr>
        <p:spPr>
          <a:xfrm>
            <a:off x="2047336" y="4950282"/>
            <a:ext cx="287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현재 지도 상에는 모두 같은 </a:t>
            </a:r>
            <a:r>
              <a:rPr lang="ko-KR" altLang="en-US" sz="1600" dirty="0" err="1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색이라서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동 별로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구분할 수 있게 다른 색으로 구별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필요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58" y="1912795"/>
            <a:ext cx="5954486" cy="423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BA55F38-B66A-46FD-BAB8-EB8D67CBDA51}"/>
              </a:ext>
            </a:extLst>
          </p:cNvPr>
          <p:cNvSpPr txBox="1"/>
          <p:nvPr/>
        </p:nvSpPr>
        <p:spPr>
          <a:xfrm>
            <a:off x="5801695" y="703116"/>
            <a:ext cx="588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구현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E5C791A-CD16-45E7-96DD-51939BD85161}"/>
              </a:ext>
            </a:extLst>
          </p:cNvPr>
          <p:cNvSpPr/>
          <p:nvPr/>
        </p:nvSpPr>
        <p:spPr>
          <a:xfrm>
            <a:off x="3888991" y="1263299"/>
            <a:ext cx="4340994" cy="239061"/>
          </a:xfrm>
          <a:prstGeom prst="rect">
            <a:avLst/>
          </a:prstGeom>
          <a:pattFill prst="lt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09DCCEE9-CCCD-4A02-8BD2-A7AC13BC5BF7}"/>
              </a:ext>
            </a:extLst>
          </p:cNvPr>
          <p:cNvCxnSpPr/>
          <p:nvPr/>
        </p:nvCxnSpPr>
        <p:spPr>
          <a:xfrm>
            <a:off x="3888991" y="641043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70AD057C-256F-44FF-A4DD-1462D33C5B87}"/>
              </a:ext>
            </a:extLst>
          </p:cNvPr>
          <p:cNvCxnSpPr/>
          <p:nvPr/>
        </p:nvCxnSpPr>
        <p:spPr>
          <a:xfrm>
            <a:off x="3888990" y="1165299"/>
            <a:ext cx="434099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43691B4-5E8C-4051-A6F4-98783885C4A3}"/>
              </a:ext>
            </a:extLst>
          </p:cNvPr>
          <p:cNvGrpSpPr/>
          <p:nvPr/>
        </p:nvGrpSpPr>
        <p:grpSpPr>
          <a:xfrm>
            <a:off x="3937115" y="819432"/>
            <a:ext cx="166028" cy="157173"/>
            <a:chOff x="3937115" y="819432"/>
            <a:chExt cx="166028" cy="157173"/>
          </a:xfrm>
        </p:grpSpPr>
        <p:sp>
          <p:nvSpPr>
            <p:cNvPr id="29" name="모서리가 둥근 직사각형 124">
              <a:extLst>
                <a:ext uri="{FF2B5EF4-FFF2-40B4-BE49-F238E27FC236}">
                  <a16:creationId xmlns:a16="http://schemas.microsoft.com/office/drawing/2014/main" id="{08ED823D-4E1F-4D1B-AF3C-945E85BDABE3}"/>
                </a:ext>
              </a:extLst>
            </p:cNvPr>
            <p:cNvSpPr/>
            <p:nvPr/>
          </p:nvSpPr>
          <p:spPr>
            <a:xfrm>
              <a:off x="3937115" y="819432"/>
              <a:ext cx="166028" cy="157173"/>
            </a:xfrm>
            <a:prstGeom prst="roundRect">
              <a:avLst>
                <a:gd name="adj" fmla="val 355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verwatch" panose="02020603020101020101" pitchFamily="18" charset="-127"/>
                <a:ea typeface="Koverwatch" panose="02020603020101020101" pitchFamily="18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5FE3AE5-A438-49C7-A9BB-FFCE55D6E7AA}"/>
                </a:ext>
              </a:extLst>
            </p:cNvPr>
            <p:cNvGrpSpPr/>
            <p:nvPr/>
          </p:nvGrpSpPr>
          <p:grpSpPr>
            <a:xfrm>
              <a:off x="3998222" y="858620"/>
              <a:ext cx="43815" cy="78797"/>
              <a:chOff x="3949065" y="866631"/>
              <a:chExt cx="43815" cy="78797"/>
            </a:xfrm>
          </p:grpSpPr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2085B76-0F33-4CC3-A423-587CAE5C13BD}"/>
                  </a:ext>
                </a:extLst>
              </p:cNvPr>
              <p:cNvCxnSpPr/>
              <p:nvPr/>
            </p:nvCxnSpPr>
            <p:spPr>
              <a:xfrm>
                <a:off x="3949065" y="866631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160E9288-FD9C-4820-8508-917AC180E3DE}"/>
                  </a:ext>
                </a:extLst>
              </p:cNvPr>
              <p:cNvCxnSpPr/>
              <p:nvPr/>
            </p:nvCxnSpPr>
            <p:spPr>
              <a:xfrm flipV="1">
                <a:off x="3949065" y="901613"/>
                <a:ext cx="43815" cy="43815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7CB5555-CB96-478B-B25B-1B1006E7F0AF}"/>
              </a:ext>
            </a:extLst>
          </p:cNvPr>
          <p:cNvCxnSpPr/>
          <p:nvPr/>
        </p:nvCxnSpPr>
        <p:spPr>
          <a:xfrm>
            <a:off x="2125514" y="202123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0A0A1D0-A9CB-42FD-BD5D-90317BF951E2}"/>
              </a:ext>
            </a:extLst>
          </p:cNvPr>
          <p:cNvCxnSpPr/>
          <p:nvPr/>
        </p:nvCxnSpPr>
        <p:spPr>
          <a:xfrm>
            <a:off x="2125514" y="4571395"/>
            <a:ext cx="2954784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916F4F9-A161-410B-B5A2-68BB2E8C4D56}"/>
              </a:ext>
            </a:extLst>
          </p:cNvPr>
          <p:cNvSpPr txBox="1"/>
          <p:nvPr/>
        </p:nvSpPr>
        <p:spPr>
          <a:xfrm>
            <a:off x="2044211" y="2092346"/>
            <a:ext cx="10005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SUMMARY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6A447D-75F3-4A7D-9B2F-4340438D7966}"/>
              </a:ext>
            </a:extLst>
          </p:cNvPr>
          <p:cNvSpPr txBox="1"/>
          <p:nvPr/>
        </p:nvSpPr>
        <p:spPr>
          <a:xfrm>
            <a:off x="2034978" y="2391982"/>
            <a:ext cx="3132589" cy="7699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["</a:t>
            </a:r>
            <a:r>
              <a:rPr lang="ko-KR" altLang="en-US" sz="16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아메리카노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", "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근처 카페 수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", "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면적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", "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 면적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", 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인구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 , "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동 카페 수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"] 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순서로  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Heat map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출력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00B1BA-52F4-4022-B2FF-6DB54C35BE0F}"/>
              </a:ext>
            </a:extLst>
          </p:cNvPr>
          <p:cNvSpPr txBox="1"/>
          <p:nvPr/>
        </p:nvSpPr>
        <p:spPr>
          <a:xfrm>
            <a:off x="2047336" y="4950282"/>
            <a:ext cx="3382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전체 데이터로는 관계를 잘 알 수 없어 가격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정보에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영향을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주지 않을 듯한 데이터를 제외하고도 </a:t>
            </a:r>
            <a:r>
              <a:rPr lang="ko-KR" altLang="en-US" sz="1600" dirty="0" err="1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출력해봄</a:t>
            </a:r>
            <a:endParaRPr lang="ko-KR" altLang="en-US" sz="16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97284" y="1520114"/>
            <a:ext cx="15350199" cy="1088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E42CEB-AD54-47AA-AF4A-0C931707344E}"/>
              </a:ext>
            </a:extLst>
          </p:cNvPr>
          <p:cNvSpPr txBox="1"/>
          <p:nvPr/>
        </p:nvSpPr>
        <p:spPr>
          <a:xfrm>
            <a:off x="2044211" y="4642505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suggestion</a:t>
            </a:r>
            <a:endParaRPr lang="ko-KR" altLang="en-US" sz="2000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2">
                  <a:lumMod val="60000"/>
                  <a:lumOff val="40000"/>
                </a:schemeClr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284" y="1857174"/>
            <a:ext cx="5954486" cy="425556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15" y="1857174"/>
            <a:ext cx="6041755" cy="425556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039" y="1857174"/>
            <a:ext cx="6008731" cy="425556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125" y="1857174"/>
            <a:ext cx="6051645" cy="425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439</Words>
  <Application>Microsoft Office PowerPoint</Application>
  <PresentationFormat>와이드스크린</PresentationFormat>
  <Paragraphs>142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Koverwatch</vt:lpstr>
      <vt:lpstr>맑은 고딕</vt:lpstr>
      <vt:lpstr>Kozuka Gothic Pr6N H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위 하은</cp:lastModifiedBy>
  <cp:revision>150</cp:revision>
  <dcterms:created xsi:type="dcterms:W3CDTF">2018-08-04T05:21:57Z</dcterms:created>
  <dcterms:modified xsi:type="dcterms:W3CDTF">2019-11-18T13:48:58Z</dcterms:modified>
</cp:coreProperties>
</file>

<file path=docProps/thumbnail.jpeg>
</file>